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Coonce" userId="ed613ce493434ae9" providerId="LiveId" clId="{C2519BB5-0B4E-47E8-A35C-CC5E0FF5CAB0}"/>
    <pc:docChg chg="addSld delSld modSld">
      <pc:chgData name="Janet Coonce" userId="ed613ce493434ae9" providerId="LiveId" clId="{C2519BB5-0B4E-47E8-A35C-CC5E0FF5CAB0}" dt="2017-11-16T19:56:46.172" v="8" actId="1035"/>
      <pc:docMkLst>
        <pc:docMk/>
      </pc:docMkLst>
      <pc:sldChg chg="add del">
        <pc:chgData name="Janet Coonce" userId="ed613ce493434ae9" providerId="LiveId" clId="{C2519BB5-0B4E-47E8-A35C-CC5E0FF5CAB0}" dt="2017-11-16T19:56:08.351" v="2" actId="2696"/>
        <pc:sldMkLst>
          <pc:docMk/>
          <pc:sldMk cId="3917268711" sldId="273"/>
        </pc:sldMkLst>
      </pc:sldChg>
      <pc:sldChg chg="modSp add">
        <pc:chgData name="Janet Coonce" userId="ed613ce493434ae9" providerId="LiveId" clId="{C2519BB5-0B4E-47E8-A35C-CC5E0FF5CAB0}" dt="2017-11-16T19:56:46.172" v="8" actId="1035"/>
        <pc:sldMkLst>
          <pc:docMk/>
          <pc:sldMk cId="1333346575" sldId="274"/>
        </pc:sldMkLst>
        <pc:spChg chg="mod">
          <ac:chgData name="Janet Coonce" userId="ed613ce493434ae9" providerId="LiveId" clId="{C2519BB5-0B4E-47E8-A35C-CC5E0FF5CAB0}" dt="2017-11-16T19:56:41.688" v="3" actId="20577"/>
          <ac:spMkLst>
            <pc:docMk/>
            <pc:sldMk cId="1333346575" sldId="274"/>
            <ac:spMk id="5" creationId="{491F32AE-0EFE-49C2-90F5-9A4AB86F4B6D}"/>
          </ac:spMkLst>
        </pc:spChg>
        <pc:picChg chg="mod">
          <ac:chgData name="Janet Coonce" userId="ed613ce493434ae9" providerId="LiveId" clId="{C2519BB5-0B4E-47E8-A35C-CC5E0FF5CAB0}" dt="2017-11-16T19:56:46.172" v="8" actId="1035"/>
          <ac:picMkLst>
            <pc:docMk/>
            <pc:sldMk cId="1333346575" sldId="274"/>
            <ac:picMk id="3074" creationId="{FC164527-8E6A-491F-99DE-A3FFE53F3D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7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F35F-8102-4028-8C79-512C6FC3E41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8E5C-24F9-447A-8935-C5D4F3BA8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19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imations.connectingchemistry.com/TT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nimations.connectingchemistry.com/TTU/GIFS/ROM.gif">
            <a:extLst>
              <a:ext uri="{FF2B5EF4-FFF2-40B4-BE49-F238E27FC236}">
                <a16:creationId xmlns:a16="http://schemas.microsoft.com/office/drawing/2014/main" id="{567EB151-3671-46BA-91E9-10E9091F0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77949"/>
            <a:ext cx="9601199" cy="55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24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 rot="1846400">
            <a:off x="2266571" y="3676493"/>
            <a:ext cx="1828800" cy="1916649"/>
            <a:chOff x="2883000" y="3921454"/>
            <a:chExt cx="1828800" cy="1916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93698" y="3937110"/>
              <a:ext cx="49213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1444" y="4238954"/>
              <a:ext cx="695325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7783"/>
            <a:ext cx="1828800" cy="1884217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44521" y="3410921"/>
            <a:ext cx="69532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562705" y="3594205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724400" y="3891252"/>
            <a:ext cx="2757915" cy="1884217"/>
            <a:chOff x="4724400" y="3891252"/>
            <a:chExt cx="2757915" cy="1884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408590"/>
              <a:ext cx="914400" cy="90747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515" y="3891252"/>
              <a:ext cx="1828800" cy="1884217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581044" y="4947256"/>
              <a:ext cx="698500" cy="5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704" y="4830978"/>
              <a:ext cx="698500" cy="4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8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 rot="1846400">
            <a:off x="2266571" y="3676493"/>
            <a:ext cx="1828800" cy="1916649"/>
            <a:chOff x="2883000" y="3921454"/>
            <a:chExt cx="1828800" cy="1916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93698" y="3937110"/>
              <a:ext cx="49213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1444" y="4238954"/>
              <a:ext cx="695325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544521" y="2687783"/>
            <a:ext cx="1999279" cy="1884217"/>
            <a:chOff x="5544521" y="2687783"/>
            <a:chExt cx="1999279" cy="18842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2687783"/>
              <a:ext cx="1828800" cy="1884217"/>
            </a:xfrm>
            <a:prstGeom prst="rect">
              <a:avLst/>
            </a:prstGeom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544521" y="3410921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5562705" y="3594205"/>
              <a:ext cx="698500" cy="6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594">
            <a:off x="5266151" y="3298150"/>
            <a:ext cx="20002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1657">
            <a:off x="4815768" y="3762105"/>
            <a:ext cx="200025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-941" r="6121"/>
          <a:stretch/>
        </p:blipFill>
        <p:spPr>
          <a:xfrm>
            <a:off x="3718306" y="926927"/>
            <a:ext cx="1591398" cy="1901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85" y="3765930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353">
            <a:off x="5171194" y="4198013"/>
            <a:ext cx="69532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600000" flipH="1">
            <a:off x="3351671" y="3825299"/>
            <a:ext cx="48772" cy="69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7914" flipH="1">
            <a:off x="5282369" y="4087221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3303">
            <a:off x="3188159" y="4224436"/>
            <a:ext cx="695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396" y="3730811"/>
            <a:ext cx="1828800" cy="18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eative Commons License">
            <a:hlinkClick r:id="rId2"/>
            <a:extLst>
              <a:ext uri="{FF2B5EF4-FFF2-40B4-BE49-F238E27FC236}">
                <a16:creationId xmlns:a16="http://schemas.microsoft.com/office/drawing/2014/main" id="{FC164527-8E6A-491F-99DE-A3FFE53F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26" y="3429000"/>
            <a:ext cx="1339650" cy="5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1F32AE-0EFE-49C2-90F5-9A4AB86F4B6D}"/>
              </a:ext>
            </a:extLst>
          </p:cNvPr>
          <p:cNvSpPr/>
          <p:nvPr/>
        </p:nvSpPr>
        <p:spPr>
          <a:xfrm>
            <a:off x="762000" y="2743200"/>
            <a:ext cx="75438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Ring Opening Metathesis Reaction Mechanism Animations by Savannah Hall and Janet Coonce, Tennessee Tech University, freely available under a </a:t>
            </a: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© 2017 </a:t>
            </a:r>
            <a:r>
              <a:rPr lang="en-US" altLang="en-US" sz="1200" dirty="0">
                <a:solidFill>
                  <a:schemeClr val="bg1"/>
                </a:solidFill>
                <a:latin typeface="+mj-lt"/>
                <a:hlinkClick r:id="rId2"/>
              </a:rPr>
              <a:t>Creative Commons Attribution-</a:t>
            </a:r>
            <a:r>
              <a:rPr lang="en-US" altLang="en-US" sz="1200" dirty="0" err="1">
                <a:solidFill>
                  <a:schemeClr val="bg1"/>
                </a:solidFill>
                <a:latin typeface="+mj-lt"/>
                <a:hlinkClick r:id="rId2"/>
              </a:rPr>
              <a:t>NonCommercial</a:t>
            </a:r>
            <a:r>
              <a:rPr lang="en-US" altLang="en-US" sz="1200" dirty="0">
                <a:solidFill>
                  <a:schemeClr val="bg1"/>
                </a:solidFill>
                <a:latin typeface="+mj-lt"/>
                <a:hlinkClick r:id="rId2"/>
              </a:rPr>
              <a:t>-</a:t>
            </a:r>
            <a:r>
              <a:rPr lang="en-US" altLang="en-US" sz="1200" dirty="0" err="1">
                <a:solidFill>
                  <a:schemeClr val="bg1"/>
                </a:solidFill>
                <a:latin typeface="+mj-lt"/>
                <a:hlinkClick r:id="rId2"/>
              </a:rPr>
              <a:t>ShareAlike</a:t>
            </a:r>
            <a:r>
              <a:rPr lang="en-US" altLang="en-US" sz="1200" dirty="0">
                <a:solidFill>
                  <a:schemeClr val="bg1"/>
                </a:solidFill>
                <a:latin typeface="+mj-lt"/>
                <a:hlinkClick r:id="rId2"/>
              </a:rPr>
              <a:t> 4.0 International License</a:t>
            </a:r>
            <a:r>
              <a:rPr lang="en-US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at </a:t>
            </a:r>
            <a:r>
              <a:rPr lang="en-US" sz="1200" dirty="0">
                <a:solidFill>
                  <a:schemeClr val="bg1"/>
                </a:solidFill>
                <a:latin typeface="+mj-lt"/>
                <a:hlinkClick r:id="rId4"/>
              </a:rPr>
              <a:t>www.animations.connectingchemistry.com/TTU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34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nimations.connectingchemistry.com/TTU/GIFS/ROMwoPh.gif">
            <a:extLst>
              <a:ext uri="{FF2B5EF4-FFF2-40B4-BE49-F238E27FC236}">
                <a16:creationId xmlns:a16="http://schemas.microsoft.com/office/drawing/2014/main" id="{F3920AB8-452E-49A5-B8B0-ED49E953D4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2" y="565875"/>
            <a:ext cx="9525882" cy="553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3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277" r="1435"/>
          <a:stretch/>
        </p:blipFill>
        <p:spPr>
          <a:xfrm>
            <a:off x="3665932" y="939453"/>
            <a:ext cx="1729509" cy="1889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8" y="3512804"/>
            <a:ext cx="695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5093" y="3301219"/>
            <a:ext cx="492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83000" y="3953886"/>
            <a:ext cx="2752930" cy="1884217"/>
            <a:chOff x="2883000" y="3953886"/>
            <a:chExt cx="2752930" cy="1884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530" y="4442257"/>
              <a:ext cx="914400" cy="9074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48862" y="4904770"/>
              <a:ext cx="698500" cy="6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69" y="4822172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7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30" y="4442257"/>
            <a:ext cx="914400" cy="907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7" t="1053" r="4079"/>
          <a:stretch/>
        </p:blipFill>
        <p:spPr>
          <a:xfrm>
            <a:off x="3564380" y="964505"/>
            <a:ext cx="1782660" cy="1864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3953886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8862" y="4904770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8" y="3512804"/>
            <a:ext cx="695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5093" y="3301219"/>
            <a:ext cx="492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69" y="4822172"/>
            <a:ext cx="69532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965546" y="4236873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3698" y="3937110"/>
            <a:ext cx="492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30" y="4442257"/>
            <a:ext cx="914400" cy="907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3953886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8862" y="4904770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38" y="3512804"/>
            <a:ext cx="695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1854" y="4267200"/>
            <a:ext cx="69532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93698" y="3937110"/>
            <a:ext cx="492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965546" y="4236873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1444" y="4238954"/>
            <a:ext cx="695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2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 rot="19676047">
            <a:off x="5209219" y="3690205"/>
            <a:ext cx="914400" cy="1429862"/>
            <a:chOff x="4721530" y="3919867"/>
            <a:chExt cx="914400" cy="14298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530" y="4442257"/>
              <a:ext cx="914400" cy="907472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1854" y="4267200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965546" y="4236873"/>
              <a:ext cx="698500" cy="6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 rot="1846400">
            <a:off x="2266571" y="3676493"/>
            <a:ext cx="1828800" cy="1916649"/>
            <a:chOff x="2883000" y="3921454"/>
            <a:chExt cx="1828800" cy="1916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93698" y="3937110"/>
              <a:ext cx="49213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1444" y="4238954"/>
              <a:ext cx="695325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429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8590"/>
            <a:ext cx="914400" cy="907472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4724" y="4233533"/>
            <a:ext cx="69532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968416" y="4203206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 rot="1846400">
            <a:off x="2266571" y="3676493"/>
            <a:ext cx="1828800" cy="1916649"/>
            <a:chOff x="2883000" y="3921454"/>
            <a:chExt cx="1828800" cy="1916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93698" y="3937110"/>
              <a:ext cx="49213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1444" y="4238954"/>
              <a:ext cx="695325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5653515" y="2606531"/>
            <a:ext cx="1828800" cy="3184669"/>
            <a:chOff x="5653515" y="2682420"/>
            <a:chExt cx="1828800" cy="318466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515" y="2682420"/>
              <a:ext cx="1828800" cy="188421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515" y="3982872"/>
              <a:ext cx="1828800" cy="1884217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0265" y="4286249"/>
              <a:ext cx="698500" cy="5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95805" y="4288790"/>
              <a:ext cx="698500" cy="4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7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8590"/>
            <a:ext cx="914400" cy="9074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846400">
            <a:off x="2266571" y="3676493"/>
            <a:ext cx="1828800" cy="1916649"/>
            <a:chOff x="2883000" y="3921454"/>
            <a:chExt cx="1828800" cy="1916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93698" y="3937110"/>
              <a:ext cx="49213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1444" y="4238954"/>
              <a:ext cx="695325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15" y="2687783"/>
            <a:ext cx="1828800" cy="1884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15" y="3891252"/>
            <a:ext cx="1828800" cy="18842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07780" y="3870779"/>
            <a:ext cx="1587135" cy="735023"/>
            <a:chOff x="5107780" y="3870779"/>
            <a:chExt cx="1587135" cy="73502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4724" y="4233533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0265" y="4194629"/>
              <a:ext cx="698500" cy="5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968416" y="4203206"/>
            <a:ext cx="698500" cy="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5805" y="4212591"/>
            <a:ext cx="6985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 rot="5400000">
            <a:off x="5118465" y="3836977"/>
            <a:ext cx="1587135" cy="735023"/>
            <a:chOff x="5107780" y="3870779"/>
            <a:chExt cx="1587135" cy="735023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4724" y="4233533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0265" y="4194629"/>
              <a:ext cx="698500" cy="5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9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57" y="1628587"/>
            <a:ext cx="1828800" cy="188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-7589" r="1435"/>
          <a:stretch/>
        </p:blipFill>
        <p:spPr>
          <a:xfrm>
            <a:off x="3665932" y="801667"/>
            <a:ext cx="1729509" cy="2027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0" y="2698070"/>
            <a:ext cx="1828800" cy="1884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53" y="1611419"/>
            <a:ext cx="1828800" cy="188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30" y="2682422"/>
            <a:ext cx="1828800" cy="18842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5230">
            <a:off x="4604190" y="2169534"/>
            <a:ext cx="698413" cy="45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784">
            <a:off x="3659837" y="2133103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8074">
            <a:off x="3316682" y="3035237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767">
            <a:off x="4960454" y="2969834"/>
            <a:ext cx="6985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8590"/>
            <a:ext cx="914400" cy="9074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846400">
            <a:off x="2266571" y="3676493"/>
            <a:ext cx="1828800" cy="1916649"/>
            <a:chOff x="2883000" y="3921454"/>
            <a:chExt cx="1828800" cy="19166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000" y="3953886"/>
              <a:ext cx="1828800" cy="1884217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93698" y="3937110"/>
              <a:ext cx="49213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1444" y="4238954"/>
              <a:ext cx="695325" cy="6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87783"/>
            <a:ext cx="1828800" cy="18842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15" y="3891252"/>
            <a:ext cx="1828800" cy="18842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07780" y="3870779"/>
            <a:ext cx="1587135" cy="735023"/>
            <a:chOff x="5107780" y="3870779"/>
            <a:chExt cx="1587135" cy="73502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4724" y="4233533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0265" y="4194629"/>
              <a:ext cx="698500" cy="5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 rot="5400000">
            <a:off x="5118465" y="3836977"/>
            <a:ext cx="1587135" cy="735023"/>
            <a:chOff x="5107780" y="3870779"/>
            <a:chExt cx="1587135" cy="735023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784724" y="4233533"/>
              <a:ext cx="695325" cy="49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20265" y="4194629"/>
              <a:ext cx="698500" cy="5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 rot="5400000">
            <a:off x="5270708" y="3886200"/>
            <a:ext cx="1282492" cy="698501"/>
            <a:chOff x="5285422" y="3886200"/>
            <a:chExt cx="1282492" cy="698501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4968416" y="4203206"/>
              <a:ext cx="698500" cy="64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95805" y="4212591"/>
              <a:ext cx="698500" cy="45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32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39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Tennessee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Ring Opening Metathesis</dc:title>
  <dc:creator>Savannah K Hall</dc:creator>
  <cp:lastModifiedBy>Janet Coonce</cp:lastModifiedBy>
  <cp:revision>18</cp:revision>
  <dcterms:created xsi:type="dcterms:W3CDTF">2014-11-13T21:27:16Z</dcterms:created>
  <dcterms:modified xsi:type="dcterms:W3CDTF">2017-11-16T19:56:52Z</dcterms:modified>
</cp:coreProperties>
</file>